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10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5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0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2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1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4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C53D9-D198-494D-BD2F-D33CA2855D7C}" type="datetimeFigureOut">
              <a:t>2/7/13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D154F-6456-724F-B16B-51272E24F1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9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stCxn id="42" idx="3"/>
          </p:cNvCxnSpPr>
          <p:nvPr/>
        </p:nvCxnSpPr>
        <p:spPr>
          <a:xfrm>
            <a:off x="7407503" y="2051090"/>
            <a:ext cx="1215842" cy="1917660"/>
          </a:xfrm>
          <a:prstGeom prst="straightConnector1">
            <a:avLst/>
          </a:prstGeom>
          <a:ln w="3175" cmpd="sng">
            <a:solidFill>
              <a:srgbClr val="95373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4652" y="2562357"/>
            <a:ext cx="141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pCO</a:t>
            </a:r>
            <a:r>
              <a:rPr lang="en-US" i="1" baseline="-25000">
                <a:latin typeface="+mj-lt"/>
              </a:rPr>
              <a:t>2</a:t>
            </a:r>
            <a:r>
              <a:rPr lang="en-US" i="1">
                <a:latin typeface="+mj-lt"/>
              </a:rPr>
              <a:t> (µatm)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99847" y="2562357"/>
            <a:ext cx="59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400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10434" y="2562357"/>
            <a:ext cx="59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600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7497" y="2562357"/>
            <a:ext cx="59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800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4164" y="2562357"/>
            <a:ext cx="70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1000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31997" y="2562357"/>
            <a:ext cx="70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1200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88150" y="2562357"/>
            <a:ext cx="70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>
                <a:latin typeface="+mj-lt"/>
              </a:rPr>
              <a:t>2800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95754" y="3968750"/>
            <a:ext cx="2031829" cy="156966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>
                <a:latin typeface="+mj-lt"/>
              </a:rPr>
              <a:t>Heat shock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+mj-lt"/>
              </a:rPr>
              <a:t>2 sublethal temperatures: 42 &amp; 43°C</a:t>
            </a:r>
          </a:p>
          <a:p>
            <a:pPr marL="285750" indent="-285750">
              <a:buFont typeface="Arial"/>
              <a:buChar char="•"/>
            </a:pPr>
            <a:r>
              <a:rPr lang="en-US" sz="1600">
                <a:latin typeface="+mj-lt"/>
              </a:rPr>
              <a:t>1 lethal temperature: 44°C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0" y="2235756"/>
            <a:ext cx="218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j-lt"/>
              </a:rPr>
              <a:t>1 month exposure</a:t>
            </a:r>
          </a:p>
        </p:txBody>
      </p:sp>
      <p:sp>
        <p:nvSpPr>
          <p:cNvPr id="41" name="Right Brace 40"/>
          <p:cNvSpPr/>
          <p:nvPr/>
        </p:nvSpPr>
        <p:spPr>
          <a:xfrm rot="16200000">
            <a:off x="4146836" y="80538"/>
            <a:ext cx="310677" cy="465296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208370" y="1866424"/>
            <a:ext cx="6199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 treatments: Mechanical stress (MS), shell growth, heat shock</a:t>
            </a:r>
          </a:p>
        </p:txBody>
      </p:sp>
      <p:sp>
        <p:nvSpPr>
          <p:cNvPr id="43" name="Oval 42"/>
          <p:cNvSpPr/>
          <p:nvPr/>
        </p:nvSpPr>
        <p:spPr>
          <a:xfrm>
            <a:off x="6199897" y="1797884"/>
            <a:ext cx="1189526" cy="50404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48370" y="3566918"/>
            <a:ext cx="2654167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RNA-Seq (transcriptomics)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944332" y="4355775"/>
            <a:ext cx="1249060" cy="36933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Proteomics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35268" y="5091435"/>
            <a:ext cx="2330799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Whole body fatty acids</a:t>
            </a:r>
          </a:p>
        </p:txBody>
      </p:sp>
      <p:cxnSp>
        <p:nvCxnSpPr>
          <p:cNvPr id="50" name="Straight Arrow Connector 49"/>
          <p:cNvCxnSpPr>
            <a:stCxn id="6" idx="2"/>
            <a:endCxn id="46" idx="0"/>
          </p:cNvCxnSpPr>
          <p:nvPr/>
        </p:nvCxnSpPr>
        <p:spPr>
          <a:xfrm flipH="1">
            <a:off x="1975454" y="2931689"/>
            <a:ext cx="220458" cy="635229"/>
          </a:xfrm>
          <a:prstGeom prst="straightConnector1">
            <a:avLst/>
          </a:prstGeom>
          <a:ln w="3175" cmpd="sng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1" idx="2"/>
            <a:endCxn id="46" idx="0"/>
          </p:cNvCxnSpPr>
          <p:nvPr/>
        </p:nvCxnSpPr>
        <p:spPr>
          <a:xfrm flipH="1">
            <a:off x="1975454" y="2931689"/>
            <a:ext cx="4467258" cy="635229"/>
          </a:xfrm>
          <a:prstGeom prst="straightConnector1">
            <a:avLst/>
          </a:prstGeom>
          <a:ln w="3175" cmpd="sng">
            <a:solidFill>
              <a:srgbClr val="7793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564917" y="3555268"/>
            <a:ext cx="111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400 + MS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64917" y="4147714"/>
            <a:ext cx="123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2800 + MS</a:t>
            </a:r>
          </a:p>
        </p:txBody>
      </p:sp>
      <p:cxnSp>
        <p:nvCxnSpPr>
          <p:cNvPr id="57" name="Straight Arrow Connector 56"/>
          <p:cNvCxnSpPr>
            <a:stCxn id="6" idx="2"/>
            <a:endCxn id="47" idx="0"/>
          </p:cNvCxnSpPr>
          <p:nvPr/>
        </p:nvCxnSpPr>
        <p:spPr>
          <a:xfrm>
            <a:off x="2195912" y="2931689"/>
            <a:ext cx="2372950" cy="1424086"/>
          </a:xfrm>
          <a:prstGeom prst="straightConnector1">
            <a:avLst/>
          </a:prstGeom>
          <a:ln w="3175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1" idx="2"/>
            <a:endCxn id="47" idx="0"/>
          </p:cNvCxnSpPr>
          <p:nvPr/>
        </p:nvCxnSpPr>
        <p:spPr>
          <a:xfrm flipH="1">
            <a:off x="4568862" y="2931689"/>
            <a:ext cx="1873850" cy="1424086"/>
          </a:xfrm>
          <a:prstGeom prst="straightConnector1">
            <a:avLst/>
          </a:prstGeom>
          <a:ln w="3175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3" idx="1"/>
            <a:endCxn id="47" idx="0"/>
          </p:cNvCxnSpPr>
          <p:nvPr/>
        </p:nvCxnSpPr>
        <p:spPr>
          <a:xfrm flipH="1">
            <a:off x="4568862" y="3739934"/>
            <a:ext cx="996055" cy="615841"/>
          </a:xfrm>
          <a:prstGeom prst="straightConnector1">
            <a:avLst/>
          </a:prstGeom>
          <a:ln w="3175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4" idx="1"/>
            <a:endCxn id="47" idx="0"/>
          </p:cNvCxnSpPr>
          <p:nvPr/>
        </p:nvCxnSpPr>
        <p:spPr>
          <a:xfrm flipH="1">
            <a:off x="4568862" y="4332380"/>
            <a:ext cx="996055" cy="23395"/>
          </a:xfrm>
          <a:prstGeom prst="straightConnector1">
            <a:avLst/>
          </a:prstGeom>
          <a:ln w="3175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" idx="2"/>
            <a:endCxn id="48" idx="0"/>
          </p:cNvCxnSpPr>
          <p:nvPr/>
        </p:nvCxnSpPr>
        <p:spPr>
          <a:xfrm flipH="1">
            <a:off x="2100668" y="2931689"/>
            <a:ext cx="95244" cy="2159746"/>
          </a:xfrm>
          <a:prstGeom prst="straightConnector1">
            <a:avLst/>
          </a:prstGeom>
          <a:ln w="3175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9" idx="2"/>
            <a:endCxn id="48" idx="0"/>
          </p:cNvCxnSpPr>
          <p:nvPr/>
        </p:nvCxnSpPr>
        <p:spPr>
          <a:xfrm flipH="1">
            <a:off x="2100668" y="2931689"/>
            <a:ext cx="2518058" cy="2159746"/>
          </a:xfrm>
          <a:prstGeom prst="straightConnector1">
            <a:avLst/>
          </a:prstGeom>
          <a:ln w="3175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1" idx="2"/>
            <a:endCxn id="48" idx="0"/>
          </p:cNvCxnSpPr>
          <p:nvPr/>
        </p:nvCxnSpPr>
        <p:spPr>
          <a:xfrm flipH="1">
            <a:off x="2100668" y="2931689"/>
            <a:ext cx="4342044" cy="2159746"/>
          </a:xfrm>
          <a:prstGeom prst="straightConnector1">
            <a:avLst/>
          </a:prstGeom>
          <a:ln w="3175" cmpd="sng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92783" y="46603"/>
            <a:ext cx="4634602" cy="156966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u="sng"/>
              <a:t>Summary</a:t>
            </a:r>
          </a:p>
          <a:p>
            <a:pPr marL="285750" indent="-285750">
              <a:buFont typeface="Arial"/>
              <a:buChar char="•"/>
            </a:pPr>
            <a:r>
              <a:rPr lang="en-US" sz="1600"/>
              <a:t>MS: subset of all pCO</a:t>
            </a:r>
            <a:r>
              <a:rPr lang="en-US" sz="1600" baseline="-25000"/>
              <a:t>2</a:t>
            </a:r>
            <a:r>
              <a:rPr lang="en-US" sz="1600"/>
              <a:t> treatments</a:t>
            </a:r>
          </a:p>
          <a:p>
            <a:pPr marL="285750" indent="-285750">
              <a:buFont typeface="Arial"/>
              <a:buChar char="•"/>
            </a:pPr>
            <a:r>
              <a:rPr lang="en-US" sz="1600"/>
              <a:t>HS: subset of all treatments</a:t>
            </a:r>
          </a:p>
          <a:p>
            <a:pPr marL="285750" indent="-285750">
              <a:buFont typeface="Arial"/>
              <a:buChar char="•"/>
            </a:pPr>
            <a:r>
              <a:rPr lang="en-US" sz="1600"/>
              <a:t>Transcriptomics: 400, 2800 µatm</a:t>
            </a:r>
          </a:p>
          <a:p>
            <a:pPr marL="285750" indent="-285750">
              <a:buFont typeface="Arial"/>
              <a:buChar char="•"/>
            </a:pPr>
            <a:r>
              <a:rPr lang="en-US" sz="1600"/>
              <a:t>Proteomics: 400, 2800 µatm, 400 +MS, 2800 + MS</a:t>
            </a:r>
          </a:p>
          <a:p>
            <a:pPr marL="285750" indent="-285750">
              <a:buFont typeface="Arial"/>
              <a:buChar char="•"/>
            </a:pPr>
            <a:r>
              <a:rPr lang="en-US" sz="1600"/>
              <a:t>Fatty acids: 400, 1000, 2800 µatm</a:t>
            </a:r>
          </a:p>
        </p:txBody>
      </p:sp>
    </p:spTree>
    <p:extLst>
      <p:ext uri="{BB962C8B-B14F-4D97-AF65-F5344CB8AC3E}">
        <p14:creationId xmlns:p14="http://schemas.microsoft.com/office/powerpoint/2010/main" val="349538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105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3</cp:revision>
  <dcterms:created xsi:type="dcterms:W3CDTF">2013-02-04T22:36:04Z</dcterms:created>
  <dcterms:modified xsi:type="dcterms:W3CDTF">2013-02-07T16:47:06Z</dcterms:modified>
</cp:coreProperties>
</file>